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Helvetica Neue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780f8fa58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2780f8fa58_2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034dd2455ed6c49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6034dd2455ed6c49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ad491967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2ad491967e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ad491967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2ad491967e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780f8fa5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2780f8fa58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780f8fa5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2780f8fa58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ae7bd90c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12ae7bd90ce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780f8fa5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2780f8fa58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780f8fa5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2780f8fa58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6d045377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26d0453775_0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780f8fa58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2780f8fa58_2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780f8fa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2780f8fa5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780f8fa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2780f8fa58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780f8fa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2780f8fa58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780f8fa5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2780f8fa58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780f8fa5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2780f8fa58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780f8fa5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2780f8fa58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034dd2455ed6c49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6034dd2455ed6c49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">
  <p:cSld name="Title page">
    <p:bg>
      <p:bgPr>
        <a:solidFill>
          <a:srgbClr val="262626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633304" y="-648376"/>
            <a:ext cx="733465" cy="2367520"/>
            <a:chOff x="685136" y="-246616"/>
            <a:chExt cx="733465" cy="2367520"/>
          </a:xfrm>
        </p:grpSpPr>
        <p:sp>
          <p:nvSpPr>
            <p:cNvPr id="56" name="Google Shape;56;p14"/>
            <p:cNvSpPr/>
            <p:nvPr/>
          </p:nvSpPr>
          <p:spPr>
            <a:xfrm>
              <a:off x="685136" y="-246616"/>
              <a:ext cx="733465" cy="236752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57" name="Google Shape;57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07308" y="1380149"/>
              <a:ext cx="489120" cy="6208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Google Shape;58;p14"/>
          <p:cNvSpPr txBox="1"/>
          <p:nvPr>
            <p:ph type="title"/>
          </p:nvPr>
        </p:nvSpPr>
        <p:spPr>
          <a:xfrm>
            <a:off x="502903" y="2766523"/>
            <a:ext cx="77343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530694" y="4709821"/>
            <a:ext cx="7734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11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2" type="body"/>
          </p:nvPr>
        </p:nvSpPr>
        <p:spPr>
          <a:xfrm>
            <a:off x="530694" y="2443859"/>
            <a:ext cx="7734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A6A6A6"/>
                </a:solidFill>
              </a:defRPr>
            </a:lvl1pPr>
            <a:lvl2pPr lvl="1">
              <a:buNone/>
              <a:defRPr>
                <a:solidFill>
                  <a:srgbClr val="A6A6A6"/>
                </a:solidFill>
              </a:defRPr>
            </a:lvl2pPr>
            <a:lvl3pPr lvl="2">
              <a:buNone/>
              <a:defRPr>
                <a:solidFill>
                  <a:srgbClr val="A6A6A6"/>
                </a:solidFill>
              </a:defRPr>
            </a:lvl3pPr>
            <a:lvl4pPr lvl="3">
              <a:buNone/>
              <a:defRPr>
                <a:solidFill>
                  <a:srgbClr val="A6A6A6"/>
                </a:solidFill>
              </a:defRPr>
            </a:lvl4pPr>
            <a:lvl5pPr lvl="4">
              <a:buNone/>
              <a:defRPr>
                <a:solidFill>
                  <a:srgbClr val="A6A6A6"/>
                </a:solidFill>
              </a:defRPr>
            </a:lvl5pPr>
            <a:lvl6pPr lvl="5">
              <a:buNone/>
              <a:defRPr>
                <a:solidFill>
                  <a:srgbClr val="A6A6A6"/>
                </a:solidFill>
              </a:defRPr>
            </a:lvl6pPr>
            <a:lvl7pPr lvl="6">
              <a:buNone/>
              <a:defRPr>
                <a:solidFill>
                  <a:srgbClr val="A6A6A6"/>
                </a:solidFill>
              </a:defRPr>
            </a:lvl7pPr>
            <a:lvl8pPr lvl="7">
              <a:buNone/>
              <a:defRPr>
                <a:solidFill>
                  <a:srgbClr val="A6A6A6"/>
                </a:solidFill>
              </a:defRPr>
            </a:lvl8pPr>
            <a:lvl9pPr lvl="8">
              <a:buNone/>
              <a:defRPr>
                <a:solidFill>
                  <a:srgbClr val="A6A6A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rgbClr val="660B13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/>
        </p:nvSpPr>
        <p:spPr>
          <a:xfrm>
            <a:off x="1378689" y="239050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 txBox="1"/>
          <p:nvPr/>
        </p:nvSpPr>
        <p:spPr>
          <a:xfrm>
            <a:off x="1378689" y="239050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 txBox="1"/>
          <p:nvPr/>
        </p:nvSpPr>
        <p:spPr>
          <a:xfrm>
            <a:off x="1378689" y="239050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506694" y="2274522"/>
            <a:ext cx="68025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i="0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526131" y="2031339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5"/>
          <p:cNvSpPr/>
          <p:nvPr/>
        </p:nvSpPr>
        <p:spPr>
          <a:xfrm>
            <a:off x="-14942" y="2032000"/>
            <a:ext cx="148500" cy="8367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A6A6A6"/>
                </a:solidFill>
              </a:defRPr>
            </a:lvl1pPr>
            <a:lvl2pPr lvl="1">
              <a:buNone/>
              <a:defRPr>
                <a:solidFill>
                  <a:srgbClr val="A6A6A6"/>
                </a:solidFill>
              </a:defRPr>
            </a:lvl2pPr>
            <a:lvl3pPr lvl="2">
              <a:buNone/>
              <a:defRPr>
                <a:solidFill>
                  <a:srgbClr val="A6A6A6"/>
                </a:solidFill>
              </a:defRPr>
            </a:lvl3pPr>
            <a:lvl4pPr lvl="3">
              <a:buNone/>
              <a:defRPr>
                <a:solidFill>
                  <a:srgbClr val="A6A6A6"/>
                </a:solidFill>
              </a:defRPr>
            </a:lvl4pPr>
            <a:lvl5pPr lvl="4">
              <a:buNone/>
              <a:defRPr>
                <a:solidFill>
                  <a:srgbClr val="A6A6A6"/>
                </a:solidFill>
              </a:defRPr>
            </a:lvl5pPr>
            <a:lvl6pPr lvl="5">
              <a:buNone/>
              <a:defRPr>
                <a:solidFill>
                  <a:srgbClr val="A6A6A6"/>
                </a:solidFill>
              </a:defRPr>
            </a:lvl6pPr>
            <a:lvl7pPr lvl="6">
              <a:buNone/>
              <a:defRPr>
                <a:solidFill>
                  <a:srgbClr val="A6A6A6"/>
                </a:solidFill>
              </a:defRPr>
            </a:lvl7pPr>
            <a:lvl8pPr lvl="7">
              <a:buNone/>
              <a:defRPr>
                <a:solidFill>
                  <a:srgbClr val="A6A6A6"/>
                </a:solidFill>
              </a:defRPr>
            </a:lvl8pPr>
            <a:lvl9pPr lvl="8">
              <a:buNone/>
              <a:defRPr>
                <a:solidFill>
                  <a:srgbClr val="A6A6A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photo: white">
  <p:cSld name="Content and photo: whit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525303" y="464386"/>
            <a:ext cx="4560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  <a:defRPr b="1" i="0" sz="30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525303" y="1629405"/>
            <a:ext cx="4560600" cy="27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6"/>
          <p:cNvSpPr/>
          <p:nvPr>
            <p:ph idx="2" type="pic"/>
          </p:nvPr>
        </p:nvSpPr>
        <p:spPr>
          <a:xfrm>
            <a:off x="5573058" y="0"/>
            <a:ext cx="35709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6"/>
          <p:cNvSpPr/>
          <p:nvPr/>
        </p:nvSpPr>
        <p:spPr>
          <a:xfrm>
            <a:off x="0" y="486799"/>
            <a:ext cx="82800" cy="387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p16"/>
          <p:cNvGrpSpPr/>
          <p:nvPr/>
        </p:nvGrpSpPr>
        <p:grpSpPr>
          <a:xfrm>
            <a:off x="635303" y="4661517"/>
            <a:ext cx="387197" cy="528963"/>
            <a:chOff x="635303" y="4661517"/>
            <a:chExt cx="387197" cy="528963"/>
          </a:xfrm>
        </p:grpSpPr>
        <p:sp>
          <p:nvSpPr>
            <p:cNvPr id="76" name="Google Shape;76;p16"/>
            <p:cNvSpPr/>
            <p:nvPr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77" name="Google Shape;77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7" cy="327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04041"/>
                </a:solidFill>
              </a:defRPr>
            </a:lvl1pPr>
            <a:lvl2pPr lvl="1">
              <a:buNone/>
              <a:defRPr>
                <a:solidFill>
                  <a:srgbClr val="404041"/>
                </a:solidFill>
              </a:defRPr>
            </a:lvl2pPr>
            <a:lvl3pPr lvl="2">
              <a:buNone/>
              <a:defRPr>
                <a:solidFill>
                  <a:srgbClr val="404041"/>
                </a:solidFill>
              </a:defRPr>
            </a:lvl3pPr>
            <a:lvl4pPr lvl="3">
              <a:buNone/>
              <a:defRPr>
                <a:solidFill>
                  <a:srgbClr val="404041"/>
                </a:solidFill>
              </a:defRPr>
            </a:lvl4pPr>
            <a:lvl5pPr lvl="4">
              <a:buNone/>
              <a:defRPr>
                <a:solidFill>
                  <a:srgbClr val="404041"/>
                </a:solidFill>
              </a:defRPr>
            </a:lvl5pPr>
            <a:lvl6pPr lvl="5">
              <a:buNone/>
              <a:defRPr>
                <a:solidFill>
                  <a:srgbClr val="404041"/>
                </a:solidFill>
              </a:defRPr>
            </a:lvl6pPr>
            <a:lvl7pPr lvl="6">
              <a:buNone/>
              <a:defRPr>
                <a:solidFill>
                  <a:srgbClr val="404041"/>
                </a:solidFill>
              </a:defRPr>
            </a:lvl7pPr>
            <a:lvl8pPr lvl="7">
              <a:buNone/>
              <a:defRPr>
                <a:solidFill>
                  <a:srgbClr val="404041"/>
                </a:solidFill>
              </a:defRPr>
            </a:lvl8pPr>
            <a:lvl9pPr lvl="8">
              <a:buNone/>
              <a:defRPr>
                <a:solidFill>
                  <a:srgbClr val="40404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ly: white">
  <p:cSld name="Content only: whit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ctrTitle"/>
          </p:nvPr>
        </p:nvSpPr>
        <p:spPr>
          <a:xfrm>
            <a:off x="529827" y="759070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  <a:defRPr b="1" i="0" sz="3000" cap="none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/>
          <p:nvPr/>
        </p:nvSpPr>
        <p:spPr>
          <a:xfrm>
            <a:off x="0" y="957832"/>
            <a:ext cx="82800" cy="387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4833956" y="28494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7"/>
          <p:cNvSpPr txBox="1"/>
          <p:nvPr/>
        </p:nvSpPr>
        <p:spPr>
          <a:xfrm>
            <a:off x="3556000" y="354105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7"/>
          <p:cNvSpPr txBox="1"/>
          <p:nvPr>
            <p:ph idx="2" type="body"/>
          </p:nvPr>
        </p:nvSpPr>
        <p:spPr>
          <a:xfrm>
            <a:off x="518824" y="1629404"/>
            <a:ext cx="8015700" cy="28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AutoNum type="arabicPeriod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–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•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–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»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85" name="Google Shape;85;p17"/>
          <p:cNvGrpSpPr/>
          <p:nvPr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86" name="Google Shape;86;p17"/>
            <p:cNvSpPr/>
            <p:nvPr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88" name="Google Shape;88;p1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7" cy="327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7"/>
            <p:cNvSpPr txBox="1"/>
            <p:nvPr/>
          </p:nvSpPr>
          <p:spPr>
            <a:xfrm>
              <a:off x="1030972" y="4823737"/>
              <a:ext cx="36135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INDIANA UNIVERSITY BLOOMINGTON</a:t>
              </a:r>
              <a:endParaRPr/>
            </a:p>
          </p:txBody>
        </p:sp>
      </p:grp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A6A6A6"/>
                </a:solidFill>
              </a:defRPr>
            </a:lvl1pPr>
            <a:lvl2pPr lvl="1">
              <a:buNone/>
              <a:defRPr>
                <a:solidFill>
                  <a:srgbClr val="A6A6A6"/>
                </a:solidFill>
              </a:defRPr>
            </a:lvl2pPr>
            <a:lvl3pPr lvl="2">
              <a:buNone/>
              <a:defRPr>
                <a:solidFill>
                  <a:srgbClr val="A6A6A6"/>
                </a:solidFill>
              </a:defRPr>
            </a:lvl3pPr>
            <a:lvl4pPr lvl="3">
              <a:buNone/>
              <a:defRPr>
                <a:solidFill>
                  <a:srgbClr val="A6A6A6"/>
                </a:solidFill>
              </a:defRPr>
            </a:lvl4pPr>
            <a:lvl5pPr lvl="4">
              <a:buNone/>
              <a:defRPr>
                <a:solidFill>
                  <a:srgbClr val="A6A6A6"/>
                </a:solidFill>
              </a:defRPr>
            </a:lvl5pPr>
            <a:lvl6pPr lvl="5">
              <a:buNone/>
              <a:defRPr>
                <a:solidFill>
                  <a:srgbClr val="A6A6A6"/>
                </a:solidFill>
              </a:defRPr>
            </a:lvl6pPr>
            <a:lvl7pPr lvl="6">
              <a:buNone/>
              <a:defRPr>
                <a:solidFill>
                  <a:srgbClr val="A6A6A6"/>
                </a:solidFill>
              </a:defRPr>
            </a:lvl7pPr>
            <a:lvl8pPr lvl="7">
              <a:buNone/>
              <a:defRPr>
                <a:solidFill>
                  <a:srgbClr val="A6A6A6"/>
                </a:solidFill>
              </a:defRPr>
            </a:lvl8pPr>
            <a:lvl9pPr lvl="8">
              <a:buNone/>
              <a:defRPr>
                <a:solidFill>
                  <a:srgbClr val="A6A6A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oter: white">
  <p:cSld name="Blank with footer: whit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8"/>
          <p:cNvGrpSpPr/>
          <p:nvPr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93" name="Google Shape;93;p18"/>
            <p:cNvSpPr/>
            <p:nvPr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8"/>
            <p:cNvSpPr/>
            <p:nvPr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95" name="Google Shape;95;p1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7" cy="327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8"/>
            <p:cNvSpPr txBox="1"/>
            <p:nvPr/>
          </p:nvSpPr>
          <p:spPr>
            <a:xfrm>
              <a:off x="1030972" y="4823737"/>
              <a:ext cx="36135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INDIANA UNIVERSITY BLOOMINGTON</a:t>
              </a:r>
              <a:endParaRPr/>
            </a:p>
          </p:txBody>
        </p:sp>
      </p:grp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ly: black">
  <p:cSld name="Content only: black">
    <p:bg>
      <p:bgPr>
        <a:solidFill>
          <a:srgbClr val="262626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ctrTitle"/>
          </p:nvPr>
        </p:nvSpPr>
        <p:spPr>
          <a:xfrm>
            <a:off x="523348" y="759070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" type="subTitle"/>
          </p:nvPr>
        </p:nvSpPr>
        <p:spPr>
          <a:xfrm>
            <a:off x="523348" y="1630404"/>
            <a:ext cx="8011200" cy="28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2" type="body"/>
          </p:nvPr>
        </p:nvSpPr>
        <p:spPr>
          <a:xfrm>
            <a:off x="4833956" y="28494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9"/>
          <p:cNvSpPr/>
          <p:nvPr/>
        </p:nvSpPr>
        <p:spPr>
          <a:xfrm>
            <a:off x="0" y="957832"/>
            <a:ext cx="82800" cy="387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19"/>
          <p:cNvGrpSpPr/>
          <p:nvPr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104" name="Google Shape;104;p19"/>
            <p:cNvSpPr/>
            <p:nvPr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9"/>
            <p:cNvSpPr/>
            <p:nvPr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106" name="Google Shape;106;p1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7" cy="327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9"/>
            <p:cNvSpPr txBox="1"/>
            <p:nvPr/>
          </p:nvSpPr>
          <p:spPr>
            <a:xfrm>
              <a:off x="1030972" y="4823737"/>
              <a:ext cx="36135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INDIANA UNIVERSITY BLOOMINGTON</a:t>
              </a:r>
              <a:endParaRPr/>
            </a:p>
          </p:txBody>
        </p:sp>
      </p:grp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A6A6A6"/>
                </a:solidFill>
              </a:defRPr>
            </a:lvl1pPr>
            <a:lvl2pPr lvl="1">
              <a:buNone/>
              <a:defRPr>
                <a:solidFill>
                  <a:srgbClr val="A6A6A6"/>
                </a:solidFill>
              </a:defRPr>
            </a:lvl2pPr>
            <a:lvl3pPr lvl="2">
              <a:buNone/>
              <a:defRPr>
                <a:solidFill>
                  <a:srgbClr val="A6A6A6"/>
                </a:solidFill>
              </a:defRPr>
            </a:lvl3pPr>
            <a:lvl4pPr lvl="3">
              <a:buNone/>
              <a:defRPr>
                <a:solidFill>
                  <a:srgbClr val="A6A6A6"/>
                </a:solidFill>
              </a:defRPr>
            </a:lvl4pPr>
            <a:lvl5pPr lvl="4">
              <a:buNone/>
              <a:defRPr>
                <a:solidFill>
                  <a:srgbClr val="A6A6A6"/>
                </a:solidFill>
              </a:defRPr>
            </a:lvl5pPr>
            <a:lvl6pPr lvl="5">
              <a:buNone/>
              <a:defRPr>
                <a:solidFill>
                  <a:srgbClr val="A6A6A6"/>
                </a:solidFill>
              </a:defRPr>
            </a:lvl6pPr>
            <a:lvl7pPr lvl="6">
              <a:buNone/>
              <a:defRPr>
                <a:solidFill>
                  <a:srgbClr val="A6A6A6"/>
                </a:solidFill>
              </a:defRPr>
            </a:lvl7pPr>
            <a:lvl8pPr lvl="7">
              <a:buNone/>
              <a:defRPr>
                <a:solidFill>
                  <a:srgbClr val="A6A6A6"/>
                </a:solidFill>
              </a:defRPr>
            </a:lvl8pPr>
            <a:lvl9pPr lvl="8">
              <a:buNone/>
              <a:defRPr>
                <a:solidFill>
                  <a:srgbClr val="A6A6A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photo: black">
  <p:cSld name="Content and photo: black">
    <p:bg>
      <p:bgPr>
        <a:solidFill>
          <a:srgbClr val="252626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30124" y="464386"/>
            <a:ext cx="4560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530124" y="1629404"/>
            <a:ext cx="45606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20"/>
          <p:cNvSpPr/>
          <p:nvPr>
            <p:ph idx="2" type="pic"/>
          </p:nvPr>
        </p:nvSpPr>
        <p:spPr>
          <a:xfrm>
            <a:off x="5564909" y="0"/>
            <a:ext cx="35709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0"/>
          <p:cNvSpPr/>
          <p:nvPr/>
        </p:nvSpPr>
        <p:spPr>
          <a:xfrm>
            <a:off x="-15847" y="486799"/>
            <a:ext cx="82800" cy="387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20"/>
          <p:cNvGrpSpPr/>
          <p:nvPr/>
        </p:nvGrpSpPr>
        <p:grpSpPr>
          <a:xfrm>
            <a:off x="635303" y="4661517"/>
            <a:ext cx="387197" cy="528963"/>
            <a:chOff x="635303" y="4661517"/>
            <a:chExt cx="387197" cy="528963"/>
          </a:xfrm>
        </p:grpSpPr>
        <p:sp>
          <p:nvSpPr>
            <p:cNvPr id="115" name="Google Shape;115;p20"/>
            <p:cNvSpPr/>
            <p:nvPr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116" name="Google Shape;116;p2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7" cy="327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oter: black">
  <p:cSld name="Blank with footer: black">
    <p:bg>
      <p:bgPr>
        <a:solidFill>
          <a:srgbClr val="252626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1"/>
          <p:cNvGrpSpPr/>
          <p:nvPr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120" name="Google Shape;120;p21"/>
            <p:cNvSpPr/>
            <p:nvPr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122" name="Google Shape;122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7" cy="327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21"/>
            <p:cNvSpPr txBox="1"/>
            <p:nvPr/>
          </p:nvSpPr>
          <p:spPr>
            <a:xfrm>
              <a:off x="1030972" y="4823737"/>
              <a:ext cx="36135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INDIANA UNIVERSITY BLOOMINGTON</a:t>
              </a:r>
              <a:endParaRPr/>
            </a:p>
          </p:txBody>
        </p:sp>
      </p:grp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with IUPUI lockup">
  <p:cSld name="Closing slide with IUPUI lockup">
    <p:bg>
      <p:bgPr>
        <a:solidFill>
          <a:srgbClr val="690304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536602" y="680397"/>
            <a:ext cx="7859100" cy="27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2"/>
          <p:cNvSpPr/>
          <p:nvPr/>
        </p:nvSpPr>
        <p:spPr>
          <a:xfrm>
            <a:off x="-15847" y="680397"/>
            <a:ext cx="82800" cy="387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2"/>
          <p:cNvSpPr/>
          <p:nvPr/>
        </p:nvSpPr>
        <p:spPr>
          <a:xfrm>
            <a:off x="631042" y="4235585"/>
            <a:ext cx="536100" cy="922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2">
            <a:alphaModFix/>
          </a:blip>
          <a:srcRect b="28718" l="11083" r="-1556" t="-147"/>
          <a:stretch/>
        </p:blipFill>
        <p:spPr>
          <a:xfrm>
            <a:off x="1240484" y="4147274"/>
            <a:ext cx="462222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-rgb.eps"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45" y="4326066"/>
            <a:ext cx="357525" cy="45378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161892" y="634604"/>
            <a:ext cx="6802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161892" y="1589938"/>
            <a:ext cx="6802500" cy="3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38.png"/><Relationship Id="rId7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16.png"/><Relationship Id="rId8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image" Target="../media/image2.png"/><Relationship Id="rId8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9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16.png"/><Relationship Id="rId8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43.png"/><Relationship Id="rId7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530703" y="2443848"/>
            <a:ext cx="77343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/>
              <a:t>The Logic of Hebbian Learning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530694" y="4709821"/>
            <a:ext cx="7734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INDIANA UNIVERSITY BLOOMINGTON</a:t>
            </a:r>
            <a:endParaRPr/>
          </a:p>
        </p:txBody>
      </p:sp>
      <p:sp>
        <p:nvSpPr>
          <p:cNvPr id="138" name="Google Shape;138;p23"/>
          <p:cNvSpPr txBox="1"/>
          <p:nvPr>
            <p:ph idx="2" type="body"/>
          </p:nvPr>
        </p:nvSpPr>
        <p:spPr>
          <a:xfrm>
            <a:off x="530700" y="3558339"/>
            <a:ext cx="77343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A6A6A6"/>
                </a:solidFill>
              </a:rPr>
              <a:t>Caleb Kisby</a:t>
            </a:r>
            <a:r>
              <a:rPr lang="en"/>
              <a:t>, Saúl Blanco, Larry Moss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A6A6A6"/>
                </a:solidFill>
              </a:rPr>
              <a:t>Contact:</a:t>
            </a:r>
            <a:r>
              <a:rPr lang="en">
                <a:solidFill>
                  <a:srgbClr val="A6A6A6"/>
                </a:solidFill>
              </a:rPr>
              <a:t> cckisby@iu.edu</a:t>
            </a:r>
            <a:endParaRPr>
              <a:solidFill>
                <a:srgbClr val="A6A6A6"/>
              </a:solidFill>
            </a:endParaRPr>
          </a:p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ctrTitle"/>
          </p:nvPr>
        </p:nvSpPr>
        <p:spPr>
          <a:xfrm>
            <a:off x="569850" y="567774"/>
            <a:ext cx="800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</a:pPr>
            <a:r>
              <a:rPr lang="en"/>
              <a:t>The Key Axioms</a:t>
            </a:r>
            <a:endParaRPr/>
          </a:p>
        </p:txBody>
      </p:sp>
      <p:sp>
        <p:nvSpPr>
          <p:cNvPr id="256" name="Google Shape;256;p32"/>
          <p:cNvSpPr/>
          <p:nvPr/>
        </p:nvSpPr>
        <p:spPr>
          <a:xfrm>
            <a:off x="0" y="927675"/>
            <a:ext cx="124800" cy="48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58" name="Google Shape;2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696" y="2151300"/>
            <a:ext cx="1775079" cy="3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213" y="2628725"/>
            <a:ext cx="2222031" cy="3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9272" y="2628725"/>
            <a:ext cx="2925046" cy="3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1291" y="2151294"/>
            <a:ext cx="3141009" cy="3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ctrTitle"/>
          </p:nvPr>
        </p:nvSpPr>
        <p:spPr>
          <a:xfrm>
            <a:off x="569850" y="567774"/>
            <a:ext cx="800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</a:pPr>
            <a:r>
              <a:rPr lang="en"/>
              <a:t>Working Code!</a:t>
            </a:r>
            <a:endParaRPr/>
          </a:p>
        </p:txBody>
      </p:sp>
      <p:sp>
        <p:nvSpPr>
          <p:cNvPr id="267" name="Google Shape;267;p33"/>
          <p:cNvSpPr/>
          <p:nvPr/>
        </p:nvSpPr>
        <p:spPr>
          <a:xfrm>
            <a:off x="0" y="927675"/>
            <a:ext cx="124800" cy="48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3"/>
          <p:cNvSpPr/>
          <p:nvPr/>
        </p:nvSpPr>
        <p:spPr>
          <a:xfrm>
            <a:off x="3367075" y="3706925"/>
            <a:ext cx="1932600" cy="21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00" y="1385174"/>
            <a:ext cx="3539525" cy="2373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4385" y="1414563"/>
            <a:ext cx="4606141" cy="26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7813" y="1862375"/>
            <a:ext cx="4679267" cy="26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4375" y="2558950"/>
            <a:ext cx="46863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4375" y="3369613"/>
            <a:ext cx="3990975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/>
          <p:nvPr/>
        </p:nvSpPr>
        <p:spPr>
          <a:xfrm>
            <a:off x="0" y="927675"/>
            <a:ext cx="124800" cy="48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4"/>
          <p:cNvSpPr/>
          <p:nvPr/>
        </p:nvSpPr>
        <p:spPr>
          <a:xfrm>
            <a:off x="3367075" y="2360500"/>
            <a:ext cx="1932600" cy="21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4"/>
          <p:cNvSpPr/>
          <p:nvPr/>
        </p:nvSpPr>
        <p:spPr>
          <a:xfrm>
            <a:off x="3367075" y="3706925"/>
            <a:ext cx="1932600" cy="21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83" name="Google Shape;2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398" y="1226499"/>
            <a:ext cx="6329222" cy="3398126"/>
          </a:xfrm>
          <a:prstGeom prst="rect">
            <a:avLst/>
          </a:prstGeom>
          <a:noFill/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4" name="Google Shape;284;p34"/>
          <p:cNvSpPr txBox="1"/>
          <p:nvPr/>
        </p:nvSpPr>
        <p:spPr>
          <a:xfrm>
            <a:off x="1831663" y="308525"/>
            <a:ext cx="5480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A81D36"/>
                </a:solidFill>
              </a:rPr>
              <a:t>github.com/ais-climber/neural-semantics</a:t>
            </a:r>
            <a:endParaRPr b="1" sz="2100">
              <a:solidFill>
                <a:srgbClr val="A81D3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ctrTitle"/>
          </p:nvPr>
        </p:nvSpPr>
        <p:spPr>
          <a:xfrm>
            <a:off x="569850" y="567774"/>
            <a:ext cx="800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</a:pPr>
            <a:r>
              <a:rPr lang="en"/>
              <a:t>Future Work: The Dream</a:t>
            </a:r>
            <a:endParaRPr/>
          </a:p>
        </p:txBody>
      </p:sp>
      <p:sp>
        <p:nvSpPr>
          <p:cNvPr id="290" name="Google Shape;290;p35"/>
          <p:cNvSpPr txBox="1"/>
          <p:nvPr>
            <p:ph idx="2" type="body"/>
          </p:nvPr>
        </p:nvSpPr>
        <p:spPr>
          <a:xfrm>
            <a:off x="564150" y="1414575"/>
            <a:ext cx="80157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AutoNum type="arabicPeriod"/>
            </a:pPr>
            <a:r>
              <a:rPr lang="en"/>
              <a:t>Model Building (i.e. Completeness)</a:t>
            </a:r>
            <a:br>
              <a:rPr lang="en"/>
            </a:b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AutoNum type="arabicPeriod"/>
            </a:pPr>
            <a:r>
              <a:rPr lang="en"/>
              <a:t>First-order logic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AutoNum type="arabicPeriod"/>
            </a:pPr>
            <a:r>
              <a:rPr lang="en"/>
              <a:t>Nonbinary (fuzzy-valued) </a:t>
            </a:r>
            <a:r>
              <a:rPr lang="en"/>
              <a:t>output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AutoNum type="arabicPeriod"/>
            </a:pPr>
            <a:r>
              <a:rPr lang="en"/>
              <a:t>More varied activation functions (e.g. ReLU)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Learning via</a:t>
            </a:r>
            <a:r>
              <a:rPr lang="en"/>
              <a:t> backpropagation</a:t>
            </a:r>
            <a:endParaRPr/>
          </a:p>
        </p:txBody>
      </p:sp>
      <p:sp>
        <p:nvSpPr>
          <p:cNvPr id="291" name="Google Shape;291;p35"/>
          <p:cNvSpPr/>
          <p:nvPr/>
        </p:nvSpPr>
        <p:spPr>
          <a:xfrm>
            <a:off x="0" y="927675"/>
            <a:ext cx="124800" cy="48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>
            <p:ph type="ctrTitle"/>
          </p:nvPr>
        </p:nvSpPr>
        <p:spPr>
          <a:xfrm>
            <a:off x="569850" y="567774"/>
            <a:ext cx="800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0" y="927650"/>
            <a:ext cx="124800" cy="48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645213" y="1226675"/>
            <a:ext cx="2840713" cy="2489099"/>
          </a:xfrm>
          <a:prstGeom prst="rect">
            <a:avLst/>
          </a:prstGeom>
          <a:noFill/>
          <a:ln cap="flat" cmpd="sng" w="19050">
            <a:solidFill>
              <a:srgbClr val="A6A6A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0" name="Google Shape;300;p3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658051" y="1292170"/>
            <a:ext cx="689951" cy="754600"/>
          </a:xfrm>
          <a:prstGeom prst="rect">
            <a:avLst/>
          </a:prstGeom>
          <a:noFill/>
          <a:ln cap="flat" cmpd="sng" w="9525">
            <a:solidFill>
              <a:srgbClr val="A6A6A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1" name="Google Shape;301;p36"/>
          <p:cNvSpPr/>
          <p:nvPr/>
        </p:nvSpPr>
        <p:spPr>
          <a:xfrm>
            <a:off x="3383110" y="1606347"/>
            <a:ext cx="212700" cy="12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A6A6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0304"/>
              </a:solidFill>
            </a:endParaRPr>
          </a:p>
        </p:txBody>
      </p:sp>
      <p:pic>
        <p:nvPicPr>
          <p:cNvPr id="302" name="Google Shape;302;p36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2658050" y="2225142"/>
            <a:ext cx="689965" cy="754598"/>
          </a:xfrm>
          <a:prstGeom prst="rect">
            <a:avLst/>
          </a:prstGeom>
          <a:noFill/>
          <a:ln cap="flat" cmpd="sng" w="9525">
            <a:solidFill>
              <a:srgbClr val="A6A6A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3" name="Google Shape;303;p36"/>
          <p:cNvSpPr/>
          <p:nvPr/>
        </p:nvSpPr>
        <p:spPr>
          <a:xfrm>
            <a:off x="3383110" y="2549494"/>
            <a:ext cx="212700" cy="12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A6A6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B13"/>
              </a:solidFill>
            </a:endParaRPr>
          </a:p>
        </p:txBody>
      </p:sp>
      <p:sp>
        <p:nvSpPr>
          <p:cNvPr id="304" name="Google Shape;304;p36"/>
          <p:cNvSpPr txBox="1"/>
          <p:nvPr/>
        </p:nvSpPr>
        <p:spPr>
          <a:xfrm>
            <a:off x="4981925" y="4693450"/>
            <a:ext cx="3967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https://www.statecollege.com/wp-content/uploads/2021/01/1482147_44895.jpg</a:t>
            </a:r>
            <a:endParaRPr sz="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https://cincinnatizoo.org/system/assets/uploads/2020/08/charlie-240x300.jpg</a:t>
            </a:r>
            <a:endParaRPr sz="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https://i.natgeofe.com/k/0dc6e854-7054-4249-98c7-86de63e6333a/orca-spyhopping_square.jpg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305" name="Google Shape;305;p36"/>
          <p:cNvSpPr txBox="1"/>
          <p:nvPr/>
        </p:nvSpPr>
        <p:spPr>
          <a:xfrm>
            <a:off x="3235775" y="4693450"/>
            <a:ext cx="206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Cardinal, penguin, and orca images belong to: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06" name="Google Shape;306;p36"/>
          <p:cNvSpPr txBox="1"/>
          <p:nvPr/>
        </p:nvSpPr>
        <p:spPr>
          <a:xfrm>
            <a:off x="2130600" y="4194713"/>
            <a:ext cx="4882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81D36"/>
                </a:solidFill>
              </a:rPr>
              <a:t>github.com/ais-climber/neural-semantics</a:t>
            </a:r>
            <a:endParaRPr b="1" sz="1900">
              <a:solidFill>
                <a:srgbClr val="A81D36"/>
              </a:solidFill>
            </a:endParaRPr>
          </a:p>
        </p:txBody>
      </p:sp>
      <p:sp>
        <p:nvSpPr>
          <p:cNvPr id="307" name="Google Shape;30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08" name="Google Shape;308;p36"/>
          <p:cNvSpPr txBox="1"/>
          <p:nvPr/>
        </p:nvSpPr>
        <p:spPr>
          <a:xfrm>
            <a:off x="2697275" y="3825975"/>
            <a:ext cx="313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62626"/>
                </a:solidFill>
              </a:rPr>
              <a:t>Contact: cckisby@iu.edu</a:t>
            </a:r>
            <a:endParaRPr b="1" sz="19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type="ctrTitle"/>
          </p:nvPr>
        </p:nvSpPr>
        <p:spPr>
          <a:xfrm>
            <a:off x="2245650" y="2068800"/>
            <a:ext cx="4652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</a:pPr>
            <a:r>
              <a:rPr lang="en"/>
              <a:t>Appendix / Helper Slides</a:t>
            </a:r>
            <a:endParaRPr/>
          </a:p>
        </p:txBody>
      </p:sp>
      <p:sp>
        <p:nvSpPr>
          <p:cNvPr id="314" name="Google Shape;314;p37"/>
          <p:cNvSpPr/>
          <p:nvPr/>
        </p:nvSpPr>
        <p:spPr>
          <a:xfrm>
            <a:off x="0" y="927675"/>
            <a:ext cx="124800" cy="48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7"/>
          <p:cNvSpPr/>
          <p:nvPr/>
        </p:nvSpPr>
        <p:spPr>
          <a:xfrm>
            <a:off x="3306525" y="1340975"/>
            <a:ext cx="1497000" cy="28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7"/>
          <p:cNvSpPr/>
          <p:nvPr/>
        </p:nvSpPr>
        <p:spPr>
          <a:xfrm>
            <a:off x="3348700" y="2953750"/>
            <a:ext cx="1693800" cy="23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8"/>
          <p:cNvSpPr txBox="1"/>
          <p:nvPr>
            <p:ph type="ctrTitle"/>
          </p:nvPr>
        </p:nvSpPr>
        <p:spPr>
          <a:xfrm>
            <a:off x="569850" y="567774"/>
            <a:ext cx="800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</a:pPr>
            <a:r>
              <a:rPr lang="en"/>
              <a:t>The Logic</a:t>
            </a:r>
            <a:r>
              <a:rPr lang="en"/>
              <a:t>: Rules of Inference</a:t>
            </a:r>
            <a:endParaRPr/>
          </a:p>
        </p:txBody>
      </p:sp>
      <p:sp>
        <p:nvSpPr>
          <p:cNvPr id="323" name="Google Shape;323;p38"/>
          <p:cNvSpPr/>
          <p:nvPr/>
        </p:nvSpPr>
        <p:spPr>
          <a:xfrm>
            <a:off x="0" y="927675"/>
            <a:ext cx="124800" cy="48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026" y="1237450"/>
            <a:ext cx="5349950" cy="33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8"/>
          <p:cNvSpPr/>
          <p:nvPr/>
        </p:nvSpPr>
        <p:spPr>
          <a:xfrm>
            <a:off x="3306525" y="1340975"/>
            <a:ext cx="1497000" cy="28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8"/>
          <p:cNvSpPr/>
          <p:nvPr/>
        </p:nvSpPr>
        <p:spPr>
          <a:xfrm>
            <a:off x="3348700" y="2953750"/>
            <a:ext cx="1693800" cy="23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8"/>
          <p:cNvSpPr/>
          <p:nvPr/>
        </p:nvSpPr>
        <p:spPr>
          <a:xfrm>
            <a:off x="2083150" y="1607300"/>
            <a:ext cx="4989300" cy="28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2077350" y="3187150"/>
            <a:ext cx="4989300" cy="38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8"/>
          <p:cNvSpPr/>
          <p:nvPr/>
        </p:nvSpPr>
        <p:spPr>
          <a:xfrm>
            <a:off x="2083150" y="1892000"/>
            <a:ext cx="4989300" cy="106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8"/>
          <p:cNvSpPr/>
          <p:nvPr/>
        </p:nvSpPr>
        <p:spPr>
          <a:xfrm>
            <a:off x="2083150" y="3569050"/>
            <a:ext cx="4989300" cy="106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>
            <p:ph type="ctrTitle"/>
          </p:nvPr>
        </p:nvSpPr>
        <p:spPr>
          <a:xfrm>
            <a:off x="569850" y="567774"/>
            <a:ext cx="800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</a:pPr>
            <a:r>
              <a:rPr lang="en"/>
              <a:t>The Logic: Rules of Inference</a:t>
            </a:r>
            <a:endParaRPr/>
          </a:p>
        </p:txBody>
      </p:sp>
      <p:sp>
        <p:nvSpPr>
          <p:cNvPr id="337" name="Google Shape;337;p39"/>
          <p:cNvSpPr/>
          <p:nvPr/>
        </p:nvSpPr>
        <p:spPr>
          <a:xfrm>
            <a:off x="0" y="927675"/>
            <a:ext cx="124800" cy="48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362" y="1191550"/>
            <a:ext cx="5305276" cy="343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9"/>
          <p:cNvSpPr/>
          <p:nvPr/>
        </p:nvSpPr>
        <p:spPr>
          <a:xfrm>
            <a:off x="3367075" y="2360500"/>
            <a:ext cx="1932600" cy="21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9"/>
          <p:cNvSpPr/>
          <p:nvPr/>
        </p:nvSpPr>
        <p:spPr>
          <a:xfrm>
            <a:off x="3367075" y="3706925"/>
            <a:ext cx="1932600" cy="21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9"/>
          <p:cNvSpPr/>
          <p:nvPr/>
        </p:nvSpPr>
        <p:spPr>
          <a:xfrm>
            <a:off x="2077350" y="1191550"/>
            <a:ext cx="4989300" cy="116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9"/>
          <p:cNvSpPr/>
          <p:nvPr/>
        </p:nvSpPr>
        <p:spPr>
          <a:xfrm>
            <a:off x="2077350" y="2537825"/>
            <a:ext cx="4989300" cy="116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9"/>
          <p:cNvSpPr/>
          <p:nvPr/>
        </p:nvSpPr>
        <p:spPr>
          <a:xfrm>
            <a:off x="2077350" y="3918125"/>
            <a:ext cx="4989300" cy="58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/>
          <p:cNvSpPr/>
          <p:nvPr/>
        </p:nvSpPr>
        <p:spPr>
          <a:xfrm>
            <a:off x="1824425" y="1370938"/>
            <a:ext cx="385800" cy="992100"/>
          </a:xfrm>
          <a:prstGeom prst="downArrow">
            <a:avLst>
              <a:gd fmla="val 50000" name="adj1"/>
              <a:gd fmla="val 90376" name="adj2"/>
            </a:avLst>
          </a:prstGeom>
          <a:solidFill>
            <a:schemeClr val="lt1"/>
          </a:solidFill>
          <a:ln cap="flat" cmpd="sng" w="9525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1"/>
              </a:solidFill>
            </a:endParaRPr>
          </a:p>
        </p:txBody>
      </p:sp>
      <p:pic>
        <p:nvPicPr>
          <p:cNvPr id="350" name="Google Shape;3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025" y="2429025"/>
            <a:ext cx="2230901" cy="1809924"/>
          </a:xfrm>
          <a:prstGeom prst="rect">
            <a:avLst/>
          </a:prstGeom>
          <a:noFill/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1" name="Google Shape;3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875" y="2430690"/>
            <a:ext cx="2230901" cy="1806597"/>
          </a:xfrm>
          <a:prstGeom prst="rect">
            <a:avLst/>
          </a:prstGeom>
          <a:noFill/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2" name="Google Shape;35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800" y="2476649"/>
            <a:ext cx="54184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963" y="397350"/>
            <a:ext cx="2360725" cy="9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6075" y="276150"/>
            <a:ext cx="2664800" cy="11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0"/>
          <p:cNvSpPr/>
          <p:nvPr/>
        </p:nvSpPr>
        <p:spPr>
          <a:xfrm>
            <a:off x="707213" y="2705100"/>
            <a:ext cx="167100" cy="9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6903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0304"/>
              </a:solidFill>
            </a:endParaRPr>
          </a:p>
        </p:txBody>
      </p:sp>
      <p:pic>
        <p:nvPicPr>
          <p:cNvPr id="356" name="Google Shape;356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800" y="3155051"/>
            <a:ext cx="54185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0"/>
          <p:cNvSpPr/>
          <p:nvPr/>
        </p:nvSpPr>
        <p:spPr>
          <a:xfrm>
            <a:off x="707213" y="3390900"/>
            <a:ext cx="167100" cy="9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6903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B13"/>
              </a:solidFill>
            </a:endParaRPr>
          </a:p>
        </p:txBody>
      </p:sp>
      <p:pic>
        <p:nvPicPr>
          <p:cNvPr id="358" name="Google Shape;35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7775" y="2476649"/>
            <a:ext cx="54184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0"/>
          <p:cNvSpPr/>
          <p:nvPr/>
        </p:nvSpPr>
        <p:spPr>
          <a:xfrm>
            <a:off x="5957188" y="2705100"/>
            <a:ext cx="167100" cy="9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6903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0304"/>
              </a:solidFill>
            </a:endParaRPr>
          </a:p>
        </p:txBody>
      </p:sp>
      <p:pic>
        <p:nvPicPr>
          <p:cNvPr id="360" name="Google Shape;360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87775" y="3155051"/>
            <a:ext cx="54185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0"/>
          <p:cNvSpPr/>
          <p:nvPr/>
        </p:nvSpPr>
        <p:spPr>
          <a:xfrm>
            <a:off x="5957188" y="3390900"/>
            <a:ext cx="167100" cy="9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6903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B13"/>
              </a:solidFill>
            </a:endParaRPr>
          </a:p>
        </p:txBody>
      </p:sp>
      <p:sp>
        <p:nvSpPr>
          <p:cNvPr id="362" name="Google Shape;362;p40"/>
          <p:cNvSpPr/>
          <p:nvPr/>
        </p:nvSpPr>
        <p:spPr>
          <a:xfrm rot="10800000">
            <a:off x="7115725" y="1408899"/>
            <a:ext cx="325500" cy="916200"/>
          </a:xfrm>
          <a:prstGeom prst="downArrow">
            <a:avLst>
              <a:gd fmla="val 50000" name="adj1"/>
              <a:gd fmla="val 90376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1"/>
              </a:solidFill>
            </a:endParaRPr>
          </a:p>
        </p:txBody>
      </p:sp>
      <p:sp>
        <p:nvSpPr>
          <p:cNvPr id="363" name="Google Shape;363;p40"/>
          <p:cNvSpPr/>
          <p:nvPr/>
        </p:nvSpPr>
        <p:spPr>
          <a:xfrm rot="-5400000">
            <a:off x="4254075" y="2626588"/>
            <a:ext cx="385800" cy="1414800"/>
          </a:xfrm>
          <a:prstGeom prst="downArrow">
            <a:avLst>
              <a:gd fmla="val 50000" name="adj1"/>
              <a:gd fmla="val 90376" name="adj2"/>
            </a:avLst>
          </a:prstGeom>
          <a:solidFill>
            <a:schemeClr val="lt1"/>
          </a:solidFill>
          <a:ln cap="flat" cmpd="sng" w="9525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1"/>
              </a:solidFill>
            </a:endParaRPr>
          </a:p>
        </p:txBody>
      </p:sp>
      <p:sp>
        <p:nvSpPr>
          <p:cNvPr id="364" name="Google Shape;364;p40"/>
          <p:cNvSpPr/>
          <p:nvPr/>
        </p:nvSpPr>
        <p:spPr>
          <a:xfrm rot="5400000">
            <a:off x="4254075" y="51250"/>
            <a:ext cx="385800" cy="1598100"/>
          </a:xfrm>
          <a:prstGeom prst="downArrow">
            <a:avLst>
              <a:gd fmla="val 50000" name="adj1"/>
              <a:gd fmla="val 90376" name="adj2"/>
            </a:avLst>
          </a:prstGeom>
          <a:solidFill>
            <a:schemeClr val="lt1"/>
          </a:solidFill>
          <a:ln cap="flat" cmpd="sng" w="9525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1"/>
              </a:solidFill>
            </a:endParaRPr>
          </a:p>
        </p:txBody>
      </p:sp>
      <p:sp>
        <p:nvSpPr>
          <p:cNvPr id="365" name="Google Shape;365;p40"/>
          <p:cNvSpPr txBox="1"/>
          <p:nvPr/>
        </p:nvSpPr>
        <p:spPr>
          <a:xfrm>
            <a:off x="1309925" y="1541075"/>
            <a:ext cx="1414800" cy="38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Model Building</a:t>
            </a:r>
            <a:endParaRPr b="1" sz="1300"/>
          </a:p>
        </p:txBody>
      </p:sp>
      <p:sp>
        <p:nvSpPr>
          <p:cNvPr id="366" name="Google Shape;366;p40"/>
          <p:cNvSpPr txBox="1"/>
          <p:nvPr/>
        </p:nvSpPr>
        <p:spPr>
          <a:xfrm>
            <a:off x="6479425" y="1805850"/>
            <a:ext cx="1598100" cy="38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Model Checking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367" name="Google Shape;367;p40"/>
          <p:cNvSpPr txBox="1"/>
          <p:nvPr/>
        </p:nvSpPr>
        <p:spPr>
          <a:xfrm>
            <a:off x="4075375" y="557800"/>
            <a:ext cx="1088100" cy="58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Knowledge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Engineering</a:t>
            </a:r>
            <a:endParaRPr sz="1300"/>
          </a:p>
        </p:txBody>
      </p:sp>
      <p:sp>
        <p:nvSpPr>
          <p:cNvPr id="368" name="Google Shape;368;p40"/>
          <p:cNvSpPr txBox="1"/>
          <p:nvPr/>
        </p:nvSpPr>
        <p:spPr>
          <a:xfrm>
            <a:off x="3854075" y="3141538"/>
            <a:ext cx="891600" cy="38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Learning</a:t>
            </a:r>
            <a:endParaRPr sz="1300"/>
          </a:p>
        </p:txBody>
      </p:sp>
      <p:sp>
        <p:nvSpPr>
          <p:cNvPr id="369" name="Google Shape;369;p40"/>
          <p:cNvSpPr/>
          <p:nvPr/>
        </p:nvSpPr>
        <p:spPr>
          <a:xfrm>
            <a:off x="0" y="546675"/>
            <a:ext cx="124800" cy="48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ctrTitle"/>
          </p:nvPr>
        </p:nvSpPr>
        <p:spPr>
          <a:xfrm>
            <a:off x="569850" y="567774"/>
            <a:ext cx="800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</a:pPr>
            <a:r>
              <a:rPr lang="en"/>
              <a:t>The Neuro-Symbolic Problem</a:t>
            </a:r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0" y="927675"/>
            <a:ext cx="124800" cy="48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50" y="1258325"/>
            <a:ext cx="3686901" cy="14624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425" y="1258325"/>
            <a:ext cx="3796730" cy="14624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848" y="2862625"/>
            <a:ext cx="1937600" cy="7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/>
          <p:nvPr/>
        </p:nvSpPr>
        <p:spPr>
          <a:xfrm>
            <a:off x="2819554" y="2980700"/>
            <a:ext cx="3504900" cy="361800"/>
          </a:xfrm>
          <a:prstGeom prst="leftRightArrow">
            <a:avLst>
              <a:gd fmla="val 50000" name="adj1"/>
              <a:gd fmla="val 92067" name="adj2"/>
            </a:avLst>
          </a:prstGeom>
          <a:solidFill>
            <a:srgbClr val="FFFFFF"/>
          </a:solidFill>
          <a:ln cap="flat" cmpd="sng" w="19050">
            <a:solidFill>
              <a:srgbClr val="A81D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 txBox="1"/>
          <p:nvPr/>
        </p:nvSpPr>
        <p:spPr>
          <a:xfrm>
            <a:off x="3570750" y="2862625"/>
            <a:ext cx="2002500" cy="831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81D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Problem:</a:t>
            </a:r>
            <a:endParaRPr b="1" sz="1800">
              <a:solidFill>
                <a:srgbClr val="A81D3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 we bridge the two?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6553" y="2862625"/>
            <a:ext cx="1613073" cy="1316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" name="Google Shape;15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ctrTitle"/>
          </p:nvPr>
        </p:nvSpPr>
        <p:spPr>
          <a:xfrm>
            <a:off x="569850" y="567774"/>
            <a:ext cx="800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</a:pPr>
            <a:r>
              <a:rPr lang="en"/>
              <a:t>Forward Propagation &amp; Conditionals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425" y="1858674"/>
            <a:ext cx="1235525" cy="1251175"/>
          </a:xfrm>
          <a:prstGeom prst="rect">
            <a:avLst/>
          </a:prstGeom>
          <a:noFill/>
          <a:ln cap="flat" cmpd="sng" w="9525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000" y="1399251"/>
            <a:ext cx="2856551" cy="2169995"/>
          </a:xfrm>
          <a:prstGeom prst="rect">
            <a:avLst/>
          </a:prstGeom>
          <a:noFill/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7000" y="1399250"/>
            <a:ext cx="2856551" cy="2170000"/>
          </a:xfrm>
          <a:prstGeom prst="rect">
            <a:avLst/>
          </a:prstGeom>
          <a:noFill/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000" y="1399250"/>
            <a:ext cx="2856551" cy="2170000"/>
          </a:xfrm>
          <a:prstGeom prst="rect">
            <a:avLst/>
          </a:prstGeom>
          <a:noFill/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7000" y="1399250"/>
            <a:ext cx="2856551" cy="2170000"/>
          </a:xfrm>
          <a:prstGeom prst="rect">
            <a:avLst/>
          </a:prstGeom>
          <a:noFill/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" name="Google Shape;163;p25"/>
          <p:cNvSpPr/>
          <p:nvPr/>
        </p:nvSpPr>
        <p:spPr>
          <a:xfrm>
            <a:off x="3611785" y="2387800"/>
            <a:ext cx="299400" cy="19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6903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0304"/>
              </a:solidFill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2690238" y="3055775"/>
            <a:ext cx="495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bird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72375" y="3861975"/>
            <a:ext cx="4999235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05812" y="3861975"/>
            <a:ext cx="3932346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4244400" y="4693450"/>
            <a:ext cx="462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Leitgeb, Hannes. </a:t>
            </a:r>
            <a:r>
              <a:rPr b="1" lang="en" sz="1100">
                <a:solidFill>
                  <a:schemeClr val="lt1"/>
                </a:solidFill>
              </a:rPr>
              <a:t>"Nonmonotonic reasoning by inhibition nets."</a:t>
            </a:r>
            <a:r>
              <a:rPr lang="en" sz="1100">
                <a:solidFill>
                  <a:schemeClr val="lt1"/>
                </a:solidFill>
              </a:rPr>
              <a:t>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</a:rPr>
              <a:t>Artificial Intelligence</a:t>
            </a:r>
            <a:r>
              <a:rPr lang="en" sz="1100">
                <a:solidFill>
                  <a:schemeClr val="lt1"/>
                </a:solidFill>
              </a:rPr>
              <a:t>, 2001.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0" y="927675"/>
            <a:ext cx="124800" cy="48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/>
          <p:nvPr/>
        </p:nvSpPr>
        <p:spPr>
          <a:xfrm>
            <a:off x="1824425" y="1751938"/>
            <a:ext cx="385800" cy="992100"/>
          </a:xfrm>
          <a:prstGeom prst="downArrow">
            <a:avLst>
              <a:gd fmla="val 50000" name="adj1"/>
              <a:gd fmla="val 90376" name="adj2"/>
            </a:avLst>
          </a:prstGeom>
          <a:solidFill>
            <a:schemeClr val="lt1"/>
          </a:solidFill>
          <a:ln cap="flat" cmpd="sng" w="9525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1"/>
              </a:solidFill>
            </a:endParaRPr>
          </a:p>
        </p:txBody>
      </p:sp>
      <p:sp>
        <p:nvSpPr>
          <p:cNvPr id="175" name="Google Shape;175;p26"/>
          <p:cNvSpPr txBox="1"/>
          <p:nvPr>
            <p:ph type="ctrTitle"/>
          </p:nvPr>
        </p:nvSpPr>
        <p:spPr>
          <a:xfrm>
            <a:off x="569850" y="229649"/>
            <a:ext cx="800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</a:pPr>
            <a:r>
              <a:rPr lang="en"/>
              <a:t>Learning Conditionals</a:t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025" y="2810025"/>
            <a:ext cx="2230901" cy="1809924"/>
          </a:xfrm>
          <a:prstGeom prst="rect">
            <a:avLst/>
          </a:prstGeom>
          <a:noFill/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875" y="2811690"/>
            <a:ext cx="2230901" cy="1806597"/>
          </a:xfrm>
          <a:prstGeom prst="rect">
            <a:avLst/>
          </a:prstGeom>
          <a:noFill/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41350" y="2104949"/>
            <a:ext cx="541840" cy="548700"/>
          </a:xfrm>
          <a:prstGeom prst="rect">
            <a:avLst/>
          </a:prstGeom>
          <a:noFill/>
          <a:ln cap="flat" cmpd="sng" w="9525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963" y="778350"/>
            <a:ext cx="2360725" cy="9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6075" y="657150"/>
            <a:ext cx="2664800" cy="11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/>
          <p:nvPr/>
        </p:nvSpPr>
        <p:spPr>
          <a:xfrm>
            <a:off x="707213" y="3086100"/>
            <a:ext cx="167100" cy="9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6903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0304"/>
              </a:solidFill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800" y="3536051"/>
            <a:ext cx="541850" cy="548700"/>
          </a:xfrm>
          <a:prstGeom prst="rect">
            <a:avLst/>
          </a:prstGeom>
          <a:noFill/>
          <a:ln cap="flat" cmpd="sng" w="9525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p26"/>
          <p:cNvSpPr/>
          <p:nvPr/>
        </p:nvSpPr>
        <p:spPr>
          <a:xfrm>
            <a:off x="707213" y="3771900"/>
            <a:ext cx="167100" cy="9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6903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B13"/>
              </a:solidFill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41350" y="2706099"/>
            <a:ext cx="541840" cy="548700"/>
          </a:xfrm>
          <a:prstGeom prst="rect">
            <a:avLst/>
          </a:prstGeom>
          <a:noFill/>
          <a:ln cap="flat" cmpd="sng" w="9525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" name="Google Shape;185;p26"/>
          <p:cNvSpPr/>
          <p:nvPr/>
        </p:nvSpPr>
        <p:spPr>
          <a:xfrm>
            <a:off x="5957188" y="3086100"/>
            <a:ext cx="167100" cy="9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6903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0304"/>
              </a:solidFill>
            </a:endParaRPr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66413" y="3536051"/>
            <a:ext cx="541850" cy="548700"/>
          </a:xfrm>
          <a:prstGeom prst="rect">
            <a:avLst/>
          </a:prstGeom>
          <a:noFill/>
          <a:ln cap="flat" cmpd="sng" w="9525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" name="Google Shape;187;p26"/>
          <p:cNvSpPr/>
          <p:nvPr/>
        </p:nvSpPr>
        <p:spPr>
          <a:xfrm>
            <a:off x="5957188" y="3771900"/>
            <a:ext cx="167100" cy="9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6903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B13"/>
              </a:solidFill>
            </a:endParaRPr>
          </a:p>
        </p:txBody>
      </p:sp>
      <p:sp>
        <p:nvSpPr>
          <p:cNvPr id="188" name="Google Shape;188;p26"/>
          <p:cNvSpPr/>
          <p:nvPr/>
        </p:nvSpPr>
        <p:spPr>
          <a:xfrm rot="10800000">
            <a:off x="7115725" y="1789899"/>
            <a:ext cx="325500" cy="916200"/>
          </a:xfrm>
          <a:prstGeom prst="downArrow">
            <a:avLst>
              <a:gd fmla="val 50000" name="adj1"/>
              <a:gd fmla="val 90376" name="adj2"/>
            </a:avLst>
          </a:prstGeom>
          <a:solidFill>
            <a:schemeClr val="lt1"/>
          </a:solidFill>
          <a:ln cap="flat" cmpd="sng" w="9525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1"/>
              </a:solidFill>
            </a:endParaRPr>
          </a:p>
        </p:txBody>
      </p:sp>
      <p:sp>
        <p:nvSpPr>
          <p:cNvPr id="189" name="Google Shape;189;p26"/>
          <p:cNvSpPr/>
          <p:nvPr/>
        </p:nvSpPr>
        <p:spPr>
          <a:xfrm rot="-5400000">
            <a:off x="4254075" y="3007588"/>
            <a:ext cx="385800" cy="1414800"/>
          </a:xfrm>
          <a:prstGeom prst="downArrow">
            <a:avLst>
              <a:gd fmla="val 50000" name="adj1"/>
              <a:gd fmla="val 90376" name="adj2"/>
            </a:avLst>
          </a:prstGeom>
          <a:solidFill>
            <a:schemeClr val="lt1"/>
          </a:solidFill>
          <a:ln cap="flat" cmpd="sng" w="9525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1"/>
              </a:solidFill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1368125" y="1906525"/>
            <a:ext cx="1298400" cy="38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Model Building</a:t>
            </a:r>
            <a:endParaRPr sz="1300"/>
          </a:p>
        </p:txBody>
      </p:sp>
      <p:sp>
        <p:nvSpPr>
          <p:cNvPr id="191" name="Google Shape;191;p26"/>
          <p:cNvSpPr txBox="1"/>
          <p:nvPr/>
        </p:nvSpPr>
        <p:spPr>
          <a:xfrm>
            <a:off x="6805525" y="2186850"/>
            <a:ext cx="945900" cy="38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Extraction</a:t>
            </a:r>
            <a:endParaRPr sz="1300"/>
          </a:p>
        </p:txBody>
      </p:sp>
      <p:sp>
        <p:nvSpPr>
          <p:cNvPr id="192" name="Google Shape;192;p26"/>
          <p:cNvSpPr txBox="1"/>
          <p:nvPr/>
        </p:nvSpPr>
        <p:spPr>
          <a:xfrm>
            <a:off x="3854075" y="3522538"/>
            <a:ext cx="891600" cy="38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Learning</a:t>
            </a:r>
            <a:endParaRPr sz="1300"/>
          </a:p>
        </p:txBody>
      </p:sp>
      <p:sp>
        <p:nvSpPr>
          <p:cNvPr id="193" name="Google Shape;193;p26"/>
          <p:cNvSpPr/>
          <p:nvPr/>
        </p:nvSpPr>
        <p:spPr>
          <a:xfrm>
            <a:off x="0" y="927675"/>
            <a:ext cx="124800" cy="48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8983" y="2857649"/>
            <a:ext cx="539496" cy="548700"/>
          </a:xfrm>
          <a:prstGeom prst="rect">
            <a:avLst/>
          </a:prstGeom>
          <a:noFill/>
          <a:ln cap="flat" cmpd="sng" w="9525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67596" y="2857649"/>
            <a:ext cx="539496" cy="548700"/>
          </a:xfrm>
          <a:prstGeom prst="rect">
            <a:avLst/>
          </a:prstGeom>
          <a:noFill/>
          <a:ln cap="flat" cmpd="sng" w="9525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ctrTitle"/>
          </p:nvPr>
        </p:nvSpPr>
        <p:spPr>
          <a:xfrm>
            <a:off x="569850" y="567774"/>
            <a:ext cx="800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</a:pPr>
            <a:r>
              <a:rPr lang="en"/>
              <a:t>Simplifying Assumptions</a:t>
            </a:r>
            <a:endParaRPr/>
          </a:p>
        </p:txBody>
      </p:sp>
      <p:sp>
        <p:nvSpPr>
          <p:cNvPr id="202" name="Google Shape;202;p27"/>
          <p:cNvSpPr txBox="1"/>
          <p:nvPr>
            <p:ph idx="2" type="body"/>
          </p:nvPr>
        </p:nvSpPr>
        <p:spPr>
          <a:xfrm>
            <a:off x="564150" y="2201563"/>
            <a:ext cx="8015700" cy="20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AutoNum type="arabicPeriod"/>
            </a:pPr>
            <a:r>
              <a:rPr lang="en"/>
              <a:t>Net is </a:t>
            </a:r>
            <a:r>
              <a:rPr b="1" lang="en"/>
              <a:t>Feedforward</a:t>
            </a:r>
            <a:endParaRPr/>
          </a:p>
          <a:p>
            <a:pPr indent="-342900" lvl="0" marL="342900" rtl="0" algn="l">
              <a:spcBef>
                <a:spcPts val="18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Activations are</a:t>
            </a:r>
            <a:r>
              <a:rPr lang="en"/>
              <a:t> </a:t>
            </a:r>
            <a:r>
              <a:rPr b="1" lang="en"/>
              <a:t>monotonically increasing</a:t>
            </a:r>
            <a:endParaRPr b="1"/>
          </a:p>
          <a:p>
            <a:pPr indent="-342900" lvl="0" marL="342900" rtl="0" algn="l">
              <a:spcBef>
                <a:spcPts val="18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Neuron outputs are </a:t>
            </a:r>
            <a:r>
              <a:rPr b="1" lang="en"/>
              <a:t>binary</a:t>
            </a:r>
            <a:endParaRPr b="1"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174" y="1491937"/>
            <a:ext cx="2944250" cy="38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750" y="2775500"/>
            <a:ext cx="2944250" cy="196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/>
          <p:nvPr/>
        </p:nvSpPr>
        <p:spPr>
          <a:xfrm>
            <a:off x="0" y="927675"/>
            <a:ext cx="124800" cy="48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ctrTitle"/>
          </p:nvPr>
        </p:nvSpPr>
        <p:spPr>
          <a:xfrm>
            <a:off x="569850" y="567774"/>
            <a:ext cx="800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</a:pPr>
            <a:r>
              <a:rPr lang="en"/>
              <a:t>Hebbian Learning</a:t>
            </a: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525" y="1844975"/>
            <a:ext cx="2652750" cy="2170000"/>
          </a:xfrm>
          <a:prstGeom prst="rect">
            <a:avLst/>
          </a:prstGeom>
          <a:noFill/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3" name="Google Shape;213;p28"/>
          <p:cNvSpPr/>
          <p:nvPr/>
        </p:nvSpPr>
        <p:spPr>
          <a:xfrm>
            <a:off x="3711310" y="2833525"/>
            <a:ext cx="299400" cy="19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6903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0304"/>
              </a:solidFill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2789763" y="3501500"/>
            <a:ext cx="495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orca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6517" y="1844975"/>
            <a:ext cx="2657533" cy="2170000"/>
          </a:xfrm>
          <a:prstGeom prst="rect">
            <a:avLst/>
          </a:prstGeom>
          <a:noFill/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6519" y="1844971"/>
            <a:ext cx="2652750" cy="2169997"/>
          </a:xfrm>
          <a:prstGeom prst="rect">
            <a:avLst/>
          </a:prstGeom>
          <a:noFill/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7" name="Google Shape;21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9950" y="2312213"/>
            <a:ext cx="1235523" cy="1235523"/>
          </a:xfrm>
          <a:prstGeom prst="rect">
            <a:avLst/>
          </a:prstGeom>
          <a:noFill/>
          <a:ln cap="flat" cmpd="sng" w="9525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6531" y="4078625"/>
            <a:ext cx="1891882" cy="384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9" name="Google Shape;219;p28"/>
          <p:cNvSpPr txBox="1"/>
          <p:nvPr/>
        </p:nvSpPr>
        <p:spPr>
          <a:xfrm>
            <a:off x="2307150" y="1282863"/>
            <a:ext cx="452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Neurons that fire together wire together</a:t>
            </a:r>
            <a:endParaRPr b="1" i="1" sz="1800"/>
          </a:p>
        </p:txBody>
      </p:sp>
      <p:sp>
        <p:nvSpPr>
          <p:cNvPr id="220" name="Google Shape;220;p28"/>
          <p:cNvSpPr/>
          <p:nvPr/>
        </p:nvSpPr>
        <p:spPr>
          <a:xfrm>
            <a:off x="0" y="927675"/>
            <a:ext cx="124800" cy="48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ctrTitle"/>
          </p:nvPr>
        </p:nvSpPr>
        <p:spPr>
          <a:xfrm>
            <a:off x="569850" y="567774"/>
            <a:ext cx="800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</a:pPr>
            <a:r>
              <a:rPr lang="en"/>
              <a:t>Prop and Inc</a:t>
            </a:r>
            <a:endParaRPr/>
          </a:p>
        </p:txBody>
      </p:sp>
      <p:sp>
        <p:nvSpPr>
          <p:cNvPr id="227" name="Google Shape;227;p29"/>
          <p:cNvSpPr/>
          <p:nvPr/>
        </p:nvSpPr>
        <p:spPr>
          <a:xfrm>
            <a:off x="0" y="927675"/>
            <a:ext cx="124800" cy="48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25" y="1512200"/>
            <a:ext cx="6287349" cy="663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425" y="2571750"/>
            <a:ext cx="6287351" cy="100852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ctrTitle"/>
          </p:nvPr>
        </p:nvSpPr>
        <p:spPr>
          <a:xfrm>
            <a:off x="569850" y="567774"/>
            <a:ext cx="800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</a:pPr>
            <a:r>
              <a:rPr lang="en"/>
              <a:t>The Logic</a:t>
            </a: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0" y="927675"/>
            <a:ext cx="124800" cy="48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075" y="3402525"/>
            <a:ext cx="3043850" cy="326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6542" y="1414574"/>
            <a:ext cx="3379958" cy="3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6503" y="1414577"/>
            <a:ext cx="2490948" cy="3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5269" y="2408549"/>
            <a:ext cx="3385856" cy="3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/>
          <p:nvPr>
            <p:ph type="ctrTitle"/>
          </p:nvPr>
        </p:nvSpPr>
        <p:spPr>
          <a:xfrm>
            <a:off x="569850" y="567774"/>
            <a:ext cx="800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</a:pPr>
            <a:r>
              <a:rPr lang="en"/>
              <a:t>Some Axioms &amp; Rules</a:t>
            </a:r>
            <a:endParaRPr/>
          </a:p>
        </p:txBody>
      </p:sp>
      <p:sp>
        <p:nvSpPr>
          <p:cNvPr id="247" name="Google Shape;247;p31"/>
          <p:cNvSpPr/>
          <p:nvPr/>
        </p:nvSpPr>
        <p:spPr>
          <a:xfrm>
            <a:off x="0" y="927675"/>
            <a:ext cx="124800" cy="48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8601" y="1268875"/>
            <a:ext cx="4533475" cy="313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50" name="Google Shape;250;p3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572000" y="1338375"/>
            <a:ext cx="4533475" cy="313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ai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